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6"/>
  </p:notesMasterIdLst>
  <p:sldIdLst>
    <p:sldId id="258" r:id="rId2"/>
    <p:sldId id="259" r:id="rId3"/>
    <p:sldId id="262" r:id="rId4"/>
    <p:sldId id="261" r:id="rId5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1EE"/>
    <a:srgbClr val="F5F4F2"/>
    <a:srgbClr val="F5F5F3"/>
    <a:srgbClr val="F7F6F4"/>
    <a:srgbClr val="F6F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27" autoAdjust="0"/>
  </p:normalViewPr>
  <p:slideViewPr>
    <p:cSldViewPr snapToGrid="0" snapToObjects="1">
      <p:cViewPr varScale="1">
        <p:scale>
          <a:sx n="82" d="100"/>
          <a:sy n="82" d="100"/>
        </p:scale>
        <p:origin x="69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93ED8-1E0C-4243-98B7-83AB86875A96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40FE1-346E-4760-9663-A0D1E30F7D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0631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6994" y="758952"/>
            <a:ext cx="10055781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998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9764" y="4455620"/>
            <a:ext cx="10055781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 algn="ctr">
              <a:buNone/>
              <a:defRPr sz="2399"/>
            </a:lvl2pPr>
            <a:lvl3pPr marL="914126" indent="0" algn="ctr">
              <a:buNone/>
              <a:defRPr sz="23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38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28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758952"/>
            <a:ext cx="10055781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7998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4453128"/>
            <a:ext cx="10055781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399" cap="all" spc="200" baseline="0">
                <a:solidFill>
                  <a:schemeClr val="tx2"/>
                </a:solidFill>
                <a:latin typeface="+mj-lt"/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344" y="4343400"/>
            <a:ext cx="987294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588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93" y="1845734"/>
            <a:ext cx="4936474" cy="4023360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6301" y="1845735"/>
            <a:ext cx="4936474" cy="4023360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5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94" y="2582334"/>
            <a:ext cx="4936474" cy="3378200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6301" y="1846052"/>
            <a:ext cx="493647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999" b="0" cap="all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6301" y="2582334"/>
            <a:ext cx="4936474" cy="3378200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0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82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5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0"/>
            <a:ext cx="404973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39019" y="0"/>
            <a:ext cx="6399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594359"/>
            <a:ext cx="3199567" cy="2286000"/>
          </a:xfrm>
        </p:spPr>
        <p:txBody>
          <a:bodyPr anchor="b">
            <a:norm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9350" y="731520"/>
            <a:ext cx="6490549" cy="5257800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081" y="2926080"/>
            <a:ext cx="3199567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391" y="6459786"/>
            <a:ext cx="2617828" cy="365125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799350" y="6459786"/>
            <a:ext cx="464699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77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5651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94" y="5074920"/>
            <a:ext cx="10110630" cy="822960"/>
          </a:xfrm>
        </p:spPr>
        <p:txBody>
          <a:bodyPr lIns="91440" tIns="0" rIns="91440" bIns="0" anchor="b">
            <a:noAutofit/>
          </a:bodyPr>
          <a:lstStyle>
            <a:lvl1pPr>
              <a:defRPr sz="3599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88810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199">
                <a:solidFill>
                  <a:schemeClr val="bg1"/>
                </a:solidFill>
              </a:defRPr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94" y="5907023"/>
            <a:ext cx="1011063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45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565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5651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8" y="414779"/>
            <a:ext cx="2628215" cy="575742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2" y="414778"/>
            <a:ext cx="7732286" cy="5757422"/>
          </a:xfrm>
        </p:spPr>
        <p:txBody>
          <a:bodyPr vert="eaVert" lIns="45720" tIns="0" rIns="45720" bIns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66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88826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94" y="286604"/>
            <a:ext cx="10055781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94" y="1845734"/>
            <a:ext cx="1005578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95" y="6459786"/>
            <a:ext cx="2471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5225" y="6459786"/>
            <a:ext cx="48215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7880" y="6459786"/>
            <a:ext cx="1311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221" y="1737845"/>
            <a:ext cx="996436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636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126" rtl="0" eaLnBrk="1" latinLnBrk="0" hangingPunct="1">
        <a:lnSpc>
          <a:spcPct val="85000"/>
        </a:lnSpc>
        <a:spcBef>
          <a:spcPct val="0"/>
        </a:spcBef>
        <a:buNone/>
        <a:defRPr sz="4799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13" indent="-91413" algn="l" defTabSz="91412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393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75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583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40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67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61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55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490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10584" y="982084"/>
            <a:ext cx="8681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 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5943" y="346239"/>
            <a:ext cx="4413499" cy="598523"/>
          </a:xfrm>
        </p:spPr>
        <p:txBody>
          <a:bodyPr>
            <a:normAutofit fontScale="90000"/>
          </a:bodyPr>
          <a:lstStyle/>
          <a:p>
            <a:r>
              <a:rPr lang="pt-BR" b="1" dirty="0" smtClean="0">
                <a:solidFill>
                  <a:schemeClr val="accent3"/>
                </a:solidFill>
              </a:rPr>
              <a:t>LETÍCIA HYPOLITO SOARES</a:t>
            </a:r>
            <a:endParaRPr lang="pt-BR" b="1" dirty="0">
              <a:solidFill>
                <a:schemeClr val="accent3"/>
              </a:solidFill>
            </a:endParaRP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693298" y="999709"/>
            <a:ext cx="7259215" cy="5270863"/>
          </a:xfrm>
        </p:spPr>
        <p:txBody>
          <a:bodyPr>
            <a:noAutofit/>
          </a:bodyPr>
          <a:lstStyle/>
          <a:p>
            <a:pPr marL="0" indent="0" algn="just" fontAlgn="base">
              <a:lnSpc>
                <a:spcPct val="140000"/>
              </a:lnSpc>
              <a:buNone/>
            </a:pPr>
            <a:r>
              <a:rPr lang="pt-BR" sz="1400" dirty="0">
                <a:solidFill>
                  <a:schemeClr val="tx1"/>
                </a:solidFill>
              </a:rPr>
              <a:t>Profissional com mais de 10 anos de vivência no segmento corporativo </a:t>
            </a:r>
            <a:r>
              <a:rPr lang="pt-BR" sz="1400" dirty="0">
                <a:solidFill>
                  <a:schemeClr val="tx1"/>
                </a:solidFill>
              </a:rPr>
              <a:t>e financeiro </a:t>
            </a:r>
            <a:r>
              <a:rPr lang="pt-BR" sz="1400" dirty="0">
                <a:solidFill>
                  <a:schemeClr val="tx1"/>
                </a:solidFill>
              </a:rPr>
              <a:t>(Securitizadoras, FIDCs e Fomento Mercantil). Especialista </a:t>
            </a:r>
            <a:r>
              <a:rPr lang="pt-BR" sz="1400" dirty="0">
                <a:solidFill>
                  <a:schemeClr val="tx1"/>
                </a:solidFill>
              </a:rPr>
              <a:t>em gestão </a:t>
            </a:r>
            <a:r>
              <a:rPr lang="pt-BR" sz="1400" dirty="0">
                <a:solidFill>
                  <a:schemeClr val="tx1"/>
                </a:solidFill>
              </a:rPr>
              <a:t>de processos administrativos, formalização e análise de </a:t>
            </a:r>
            <a:r>
              <a:rPr lang="pt-BR" sz="1400" dirty="0">
                <a:solidFill>
                  <a:schemeClr val="tx1"/>
                </a:solidFill>
              </a:rPr>
              <a:t>crédito, controle </a:t>
            </a:r>
            <a:r>
              <a:rPr lang="pt-BR" sz="1400" dirty="0">
                <a:solidFill>
                  <a:schemeClr val="tx1"/>
                </a:solidFill>
              </a:rPr>
              <a:t>de fluxos operacionais, prevenção </a:t>
            </a:r>
            <a:r>
              <a:rPr lang="pt-BR" sz="1400" dirty="0">
                <a:solidFill>
                  <a:schemeClr val="tx1"/>
                </a:solidFill>
              </a:rPr>
              <a:t>a fraudes </a:t>
            </a:r>
            <a:r>
              <a:rPr lang="pt-BR" sz="1400" dirty="0">
                <a:solidFill>
                  <a:schemeClr val="tx1"/>
                </a:solidFill>
              </a:rPr>
              <a:t>e relacionamento consultivo com clientes. </a:t>
            </a:r>
            <a:endParaRPr lang="pt-BR" sz="1400" dirty="0">
              <a:solidFill>
                <a:schemeClr val="tx1"/>
              </a:solidFill>
            </a:endParaRPr>
          </a:p>
          <a:p>
            <a:pPr marL="0" indent="0" fontAlgn="base">
              <a:lnSpc>
                <a:spcPct val="140000"/>
              </a:lnSpc>
              <a:buNone/>
            </a:pPr>
            <a:r>
              <a:rPr lang="pt-BR" sz="1400" b="1" dirty="0">
                <a:solidFill>
                  <a:schemeClr val="tx1"/>
                </a:solidFill>
              </a:rPr>
              <a:t>Diferenciais</a:t>
            </a:r>
          </a:p>
          <a:p>
            <a:pPr marL="285750" indent="-285750" fontAlgn="base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/>
                </a:solidFill>
              </a:rPr>
              <a:t>Experiência </a:t>
            </a:r>
            <a:r>
              <a:rPr lang="pt-BR" sz="1400" dirty="0">
                <a:solidFill>
                  <a:schemeClr val="tx1"/>
                </a:solidFill>
              </a:rPr>
              <a:t>prática em FIDC e securitizadoras; </a:t>
            </a:r>
            <a:endParaRPr lang="pt-BR" sz="1400" dirty="0">
              <a:solidFill>
                <a:schemeClr val="tx1"/>
              </a:solidFill>
            </a:endParaRPr>
          </a:p>
          <a:p>
            <a:pPr marL="285750" indent="-285750" fontAlgn="base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/>
                </a:solidFill>
              </a:rPr>
              <a:t>Conhecimento </a:t>
            </a:r>
            <a:r>
              <a:rPr lang="pt-BR" sz="1400" dirty="0">
                <a:solidFill>
                  <a:schemeClr val="tx1"/>
                </a:solidFill>
              </a:rPr>
              <a:t>de processos de crédito e recebíveis; </a:t>
            </a:r>
            <a:endParaRPr lang="pt-BR" sz="1400" dirty="0">
              <a:solidFill>
                <a:schemeClr val="tx1"/>
              </a:solidFill>
            </a:endParaRPr>
          </a:p>
          <a:p>
            <a:pPr marL="285750" indent="-285750" fontAlgn="base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/>
                </a:solidFill>
              </a:rPr>
              <a:t>Perfil </a:t>
            </a:r>
            <a:r>
              <a:rPr lang="pt-BR" sz="1400" dirty="0">
                <a:solidFill>
                  <a:schemeClr val="tx1"/>
                </a:solidFill>
              </a:rPr>
              <a:t>analítico e organizado; </a:t>
            </a:r>
            <a:endParaRPr lang="pt-BR" sz="1400" dirty="0">
              <a:solidFill>
                <a:schemeClr val="tx1"/>
              </a:solidFill>
            </a:endParaRPr>
          </a:p>
          <a:p>
            <a:pPr marL="285750" indent="-285750" fontAlgn="base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/>
                </a:solidFill>
              </a:rPr>
              <a:t>Experiência </a:t>
            </a:r>
            <a:r>
              <a:rPr lang="pt-BR" sz="1400" dirty="0">
                <a:solidFill>
                  <a:schemeClr val="tx1"/>
                </a:solidFill>
              </a:rPr>
              <a:t>com gestão de processos e informações; </a:t>
            </a:r>
            <a:endParaRPr lang="pt-BR" sz="1400" dirty="0">
              <a:solidFill>
                <a:schemeClr val="tx1"/>
              </a:solidFill>
            </a:endParaRPr>
          </a:p>
          <a:p>
            <a:pPr marL="285750" indent="-285750" fontAlgn="base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/>
                </a:solidFill>
              </a:rPr>
              <a:t>Facilidade </a:t>
            </a:r>
            <a:r>
              <a:rPr lang="pt-BR" sz="1400" dirty="0">
                <a:solidFill>
                  <a:schemeClr val="tx1"/>
                </a:solidFill>
              </a:rPr>
              <a:t>de relacionamento com clientes e áreas </a:t>
            </a:r>
            <a:r>
              <a:rPr lang="pt-BR" sz="1400" dirty="0">
                <a:solidFill>
                  <a:schemeClr val="tx1"/>
                </a:solidFill>
              </a:rPr>
              <a:t>internas;</a:t>
            </a:r>
          </a:p>
          <a:p>
            <a:pPr marL="285750" indent="-285750" fontAlgn="base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/>
                </a:solidFill>
              </a:rPr>
              <a:t>Experiência </a:t>
            </a:r>
            <a:r>
              <a:rPr lang="pt-BR" sz="1400" dirty="0">
                <a:solidFill>
                  <a:schemeClr val="tx1"/>
                </a:solidFill>
              </a:rPr>
              <a:t>com </a:t>
            </a:r>
            <a:r>
              <a:rPr lang="pt-BR" sz="1400" i="1" dirty="0" err="1">
                <a:solidFill>
                  <a:schemeClr val="tx1"/>
                </a:solidFill>
              </a:rPr>
              <a:t>Ploomes</a:t>
            </a:r>
            <a:r>
              <a:rPr lang="pt-BR" sz="1400" dirty="0">
                <a:solidFill>
                  <a:schemeClr val="tx1"/>
                </a:solidFill>
              </a:rPr>
              <a:t> e </a:t>
            </a:r>
            <a:r>
              <a:rPr lang="pt-BR" sz="1400" i="1" dirty="0" err="1">
                <a:solidFill>
                  <a:schemeClr val="tx1"/>
                </a:solidFill>
              </a:rPr>
              <a:t>Pipefy</a:t>
            </a:r>
            <a:r>
              <a:rPr lang="pt-BR" sz="1400" dirty="0">
                <a:solidFill>
                  <a:schemeClr val="tx1"/>
                </a:solidFill>
              </a:rPr>
              <a:t>; </a:t>
            </a:r>
            <a:endParaRPr lang="pt-BR" sz="1400" dirty="0">
              <a:solidFill>
                <a:schemeClr val="tx1"/>
              </a:solidFill>
            </a:endParaRPr>
          </a:p>
          <a:p>
            <a:pPr marL="285750" indent="-285750" fontAlgn="base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/>
                </a:solidFill>
              </a:rPr>
              <a:t>Conhecimentos </a:t>
            </a:r>
            <a:r>
              <a:rPr lang="pt-BR" sz="1400" dirty="0">
                <a:solidFill>
                  <a:schemeClr val="tx1"/>
                </a:solidFill>
              </a:rPr>
              <a:t>em análise de </a:t>
            </a:r>
            <a:r>
              <a:rPr lang="pt-BR" sz="1400" dirty="0">
                <a:solidFill>
                  <a:schemeClr val="tx1"/>
                </a:solidFill>
              </a:rPr>
              <a:t>crédito, </a:t>
            </a:r>
            <a:r>
              <a:rPr lang="pt-BR" sz="1400" dirty="0">
                <a:solidFill>
                  <a:schemeClr val="tx1"/>
                </a:solidFill>
              </a:rPr>
              <a:t>prevenção a fraudes, PLD/FTP, securitização e fomento mercantil</a:t>
            </a:r>
            <a:r>
              <a:rPr lang="pt-BR" sz="1400" dirty="0" smtClean="0">
                <a:solidFill>
                  <a:schemeClr val="tx1"/>
                </a:solidFill>
              </a:rPr>
              <a:t>.</a:t>
            </a:r>
            <a:endParaRPr lang="pt-BR" sz="1400" dirty="0">
              <a:solidFill>
                <a:schemeClr val="tx1"/>
              </a:solidFill>
            </a:endParaRPr>
          </a:p>
        </p:txBody>
      </p:sp>
      <p:pic>
        <p:nvPicPr>
          <p:cNvPr id="8" name="Picture 2" descr="Foto Executiva Leticia 20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318" y="1202613"/>
            <a:ext cx="2206014" cy="330902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F6F4F2">
                <a:alpha val="22000"/>
              </a:srgbClr>
            </a:outerShdw>
          </a:effectLst>
        </p:spPr>
      </p:pic>
      <p:sp>
        <p:nvSpPr>
          <p:cNvPr id="3" name="Espaço Reservado para Texto 2"/>
          <p:cNvSpPr>
            <a:spLocks noGrp="1"/>
          </p:cNvSpPr>
          <p:nvPr>
            <p:ph type="body" sz="half" idx="2"/>
          </p:nvPr>
        </p:nvSpPr>
        <p:spPr>
          <a:xfrm>
            <a:off x="195943" y="4320072"/>
            <a:ext cx="4189445" cy="2050445"/>
          </a:xfrm>
        </p:spPr>
        <p:txBody>
          <a:bodyPr>
            <a:normAutofit/>
          </a:bodyPr>
          <a:lstStyle/>
          <a:p>
            <a:endParaRPr lang="pt-BR" dirty="0" smtClean="0">
              <a:solidFill>
                <a:srgbClr val="002060"/>
              </a:solidFill>
            </a:endParaRPr>
          </a:p>
          <a:p>
            <a:pPr algn="ctr">
              <a:lnSpc>
                <a:spcPct val="11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Consultoria </a:t>
            </a:r>
            <a:r>
              <a:rPr lang="pt-BR" b="1" dirty="0">
                <a:solidFill>
                  <a:srgbClr val="002060"/>
                </a:solidFill>
              </a:rPr>
              <a:t>e Serviços </a:t>
            </a:r>
            <a:r>
              <a:rPr lang="pt-BR" b="1" dirty="0" smtClean="0">
                <a:solidFill>
                  <a:srgbClr val="002060"/>
                </a:solidFill>
              </a:rPr>
              <a:t>Especializados</a:t>
            </a:r>
          </a:p>
          <a:p>
            <a:pPr algn="ctr"/>
            <a:r>
              <a:rPr lang="pt-BR" sz="1400" dirty="0" smtClean="0">
                <a:solidFill>
                  <a:srgbClr val="002060"/>
                </a:solidFill>
              </a:rPr>
              <a:t>Crédito </a:t>
            </a:r>
            <a:r>
              <a:rPr lang="pt-BR" sz="1400" dirty="0">
                <a:solidFill>
                  <a:srgbClr val="002060"/>
                </a:solidFill>
              </a:rPr>
              <a:t>• Administrativo • Financeiro • </a:t>
            </a:r>
            <a:r>
              <a:rPr lang="pt-BR" sz="1400" dirty="0" smtClean="0">
                <a:solidFill>
                  <a:srgbClr val="002060"/>
                </a:solidFill>
              </a:rPr>
              <a:t>Operações</a:t>
            </a:r>
          </a:p>
          <a:p>
            <a:pPr algn="just"/>
            <a:r>
              <a:rPr lang="pt-BR" i="1" dirty="0" smtClean="0">
                <a:solidFill>
                  <a:srgbClr val="002060"/>
                </a:solidFill>
              </a:rPr>
              <a:t>Soluções </a:t>
            </a:r>
            <a:r>
              <a:rPr lang="pt-BR" i="1" dirty="0">
                <a:solidFill>
                  <a:srgbClr val="002060"/>
                </a:solidFill>
              </a:rPr>
              <a:t>profissionais sob demanda para empresas que precisam de expertise, organização e eficiência operacional.</a:t>
            </a:r>
          </a:p>
        </p:txBody>
      </p:sp>
      <p:cxnSp>
        <p:nvCxnSpPr>
          <p:cNvPr id="10" name="Conector reto 9"/>
          <p:cNvCxnSpPr/>
          <p:nvPr/>
        </p:nvCxnSpPr>
        <p:spPr>
          <a:xfrm>
            <a:off x="4497355" y="1101012"/>
            <a:ext cx="0" cy="5269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6257925" y="1280083"/>
            <a:ext cx="54959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pt-BR" dirty="0"/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6994" y="223542"/>
            <a:ext cx="10055781" cy="860283"/>
          </a:xfrm>
        </p:spPr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Soluções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3"/>
          </p:nvPr>
        </p:nvSpPr>
        <p:spPr>
          <a:xfrm>
            <a:off x="6580195" y="1178400"/>
            <a:ext cx="4936474" cy="736282"/>
          </a:xfrm>
        </p:spPr>
        <p:txBody>
          <a:bodyPr>
            <a:normAutofit/>
          </a:bodyPr>
          <a:lstStyle/>
          <a:p>
            <a:pPr algn="ctr"/>
            <a:r>
              <a:rPr lang="pt-BR" sz="1800" b="1" dirty="0">
                <a:solidFill>
                  <a:schemeClr val="accent2"/>
                </a:solidFill>
              </a:rPr>
              <a:t>Relacionamento e Suporte Operacional</a:t>
            </a:r>
            <a:endParaRPr lang="pt-BR" sz="1800" b="1" dirty="0">
              <a:solidFill>
                <a:schemeClr val="accent2"/>
              </a:solidFill>
            </a:endParaRPr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idx="1"/>
          </p:nvPr>
        </p:nvSpPr>
        <p:spPr>
          <a:xfrm>
            <a:off x="822117" y="1178400"/>
            <a:ext cx="4936474" cy="736282"/>
          </a:xfrm>
        </p:spPr>
        <p:txBody>
          <a:bodyPr/>
          <a:lstStyle/>
          <a:p>
            <a:pPr algn="ctr"/>
            <a:r>
              <a:rPr lang="pt-BR" sz="1800" b="1" dirty="0">
                <a:solidFill>
                  <a:schemeClr val="accent2"/>
                </a:solidFill>
              </a:rPr>
              <a:t>Administrativo e Financeiro</a:t>
            </a:r>
            <a:endParaRPr lang="pt-BR" sz="1800" dirty="0">
              <a:solidFill>
                <a:schemeClr val="accent2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2"/>
          </p:nvPr>
        </p:nvSpPr>
        <p:spPr bwMode="auto">
          <a:xfrm>
            <a:off x="1096994" y="2153793"/>
            <a:ext cx="4661597" cy="369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fontAlgn="base">
              <a:lnSpc>
                <a:spcPct val="130000"/>
              </a:lnSpc>
              <a:buFont typeface="Arial" panose="020B0604020202020204" pitchFamily="34" charset="0"/>
              <a:buChar char="•"/>
              <a:tabLst/>
            </a:pPr>
            <a:r>
              <a:rPr lang="pt-BR" altLang="pt-BR" sz="1800" dirty="0">
                <a:solidFill>
                  <a:schemeClr val="tx1"/>
                </a:solidFill>
              </a:rPr>
              <a:t>Organização e controle de documentos; </a:t>
            </a:r>
          </a:p>
          <a:p>
            <a:pPr marL="285750" marR="0" lvl="0" indent="-285750" fontAlgn="base">
              <a:lnSpc>
                <a:spcPct val="130000"/>
              </a:lnSpc>
              <a:buFont typeface="Arial" panose="020B0604020202020204" pitchFamily="34" charset="0"/>
              <a:buChar char="•"/>
              <a:tabLst/>
            </a:pPr>
            <a:r>
              <a:rPr lang="pt-BR" altLang="pt-BR" sz="1800" dirty="0">
                <a:solidFill>
                  <a:schemeClr val="tx1"/>
                </a:solidFill>
              </a:rPr>
              <a:t>Controle de prazos e demandas; </a:t>
            </a:r>
          </a:p>
          <a:p>
            <a:pPr marL="285750" marR="0" lvl="0" indent="-285750" fontAlgn="base">
              <a:lnSpc>
                <a:spcPct val="130000"/>
              </a:lnSpc>
              <a:buFont typeface="Arial" panose="020B0604020202020204" pitchFamily="34" charset="0"/>
              <a:buChar char="•"/>
              <a:tabLst/>
            </a:pPr>
            <a:r>
              <a:rPr lang="pt-BR" altLang="pt-BR" sz="1800" dirty="0">
                <a:solidFill>
                  <a:schemeClr val="tx1"/>
                </a:solidFill>
              </a:rPr>
              <a:t>Elaboração de relatórios e planilhas; </a:t>
            </a:r>
          </a:p>
          <a:p>
            <a:pPr marL="285750" marR="0" lvl="0" indent="-285750" fontAlgn="base">
              <a:lnSpc>
                <a:spcPct val="130000"/>
              </a:lnSpc>
              <a:buFont typeface="Arial" panose="020B0604020202020204" pitchFamily="34" charset="0"/>
              <a:buChar char="•"/>
              <a:tabLst/>
            </a:pPr>
            <a:r>
              <a:rPr lang="pt-BR" altLang="pt-BR" sz="1800" dirty="0">
                <a:solidFill>
                  <a:schemeClr val="tx1"/>
                </a:solidFill>
              </a:rPr>
              <a:t>Apoio em emissão de notas fiscais; </a:t>
            </a:r>
          </a:p>
          <a:p>
            <a:pPr marL="285750" marR="0" lvl="0" indent="-285750" fontAlgn="base">
              <a:lnSpc>
                <a:spcPct val="130000"/>
              </a:lnSpc>
              <a:buFont typeface="Arial" panose="020B0604020202020204" pitchFamily="34" charset="0"/>
              <a:buChar char="•"/>
              <a:tabLst/>
            </a:pPr>
            <a:r>
              <a:rPr lang="pt-BR" altLang="pt-BR" sz="1800" dirty="0">
                <a:solidFill>
                  <a:schemeClr val="tx1"/>
                </a:solidFill>
              </a:rPr>
              <a:t>Organização de fluxos administrativos; </a:t>
            </a:r>
          </a:p>
          <a:p>
            <a:pPr marL="285750" marR="0" lvl="0" indent="-285750" fontAlgn="base">
              <a:lnSpc>
                <a:spcPct val="130000"/>
              </a:lnSpc>
              <a:buFont typeface="Arial" panose="020B0604020202020204" pitchFamily="34" charset="0"/>
              <a:buChar char="•"/>
              <a:tabLst/>
            </a:pPr>
            <a:r>
              <a:rPr lang="pt-BR" altLang="pt-BR" sz="1800" dirty="0">
                <a:solidFill>
                  <a:schemeClr val="tx1"/>
                </a:solidFill>
              </a:rPr>
              <a:t>Acompanhamento de rotinas financeiras; </a:t>
            </a:r>
          </a:p>
          <a:p>
            <a:pPr marL="285750" marR="0" lvl="0" indent="-285750" fontAlgn="base">
              <a:lnSpc>
                <a:spcPct val="130000"/>
              </a:lnSpc>
              <a:buFont typeface="Arial" panose="020B0604020202020204" pitchFamily="34" charset="0"/>
              <a:buChar char="•"/>
              <a:tabLst/>
            </a:pPr>
            <a:r>
              <a:rPr lang="pt-BR" altLang="pt-BR" sz="1800" dirty="0">
                <a:solidFill>
                  <a:schemeClr val="tx1"/>
                </a:solidFill>
              </a:rPr>
              <a:t>Gestão de informações e controles </a:t>
            </a:r>
            <a:r>
              <a:rPr lang="pt-BR" altLang="pt-BR" sz="1800" dirty="0" smtClean="0">
                <a:solidFill>
                  <a:schemeClr val="tx1"/>
                </a:solidFill>
              </a:rPr>
              <a:t>internos. </a:t>
            </a:r>
            <a:endParaRPr lang="pt-BR" altLang="pt-BR" sz="1800" dirty="0">
              <a:solidFill>
                <a:schemeClr val="tx1"/>
              </a:solidFill>
            </a:endParaRPr>
          </a:p>
        </p:txBody>
      </p:sp>
      <p:sp>
        <p:nvSpPr>
          <p:cNvPr id="11" name="Rectangle 4"/>
          <p:cNvSpPr>
            <a:spLocks noGrp="1" noChangeArrowheads="1"/>
          </p:cNvSpPr>
          <p:nvPr>
            <p:ph sz="quarter" idx="4"/>
          </p:nvPr>
        </p:nvSpPr>
        <p:spPr bwMode="auto">
          <a:xfrm>
            <a:off x="6823140" y="2168348"/>
            <a:ext cx="3990260" cy="2581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altLang="pt-BR" sz="1800" dirty="0" smtClean="0">
                <a:solidFill>
                  <a:schemeClr val="tx1"/>
                </a:solidFill>
              </a:rPr>
              <a:t>Atendimento </a:t>
            </a:r>
            <a:r>
              <a:rPr lang="pt-BR" altLang="pt-BR" sz="1800" dirty="0">
                <a:solidFill>
                  <a:schemeClr val="tx1"/>
                </a:solidFill>
              </a:rPr>
              <a:t>a clientes e parceiros; </a:t>
            </a:r>
          </a:p>
          <a:p>
            <a:pPr marL="285750" indent="-285750" fontAlgn="base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altLang="pt-BR" sz="1800" dirty="0">
                <a:solidFill>
                  <a:schemeClr val="tx1"/>
                </a:solidFill>
              </a:rPr>
              <a:t>Acompanhamento de solicitações; </a:t>
            </a:r>
          </a:p>
          <a:p>
            <a:pPr marL="285750" indent="-285750" fontAlgn="base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altLang="pt-BR" sz="1800" dirty="0">
                <a:solidFill>
                  <a:schemeClr val="tx1"/>
                </a:solidFill>
              </a:rPr>
              <a:t>Follow-up de pendências; </a:t>
            </a:r>
          </a:p>
          <a:p>
            <a:pPr marL="285750" indent="-285750" fontAlgn="base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altLang="pt-BR" sz="1800" dirty="0">
                <a:solidFill>
                  <a:schemeClr val="tx1"/>
                </a:solidFill>
              </a:rPr>
              <a:t>Organização de carteira e demandas; </a:t>
            </a:r>
          </a:p>
          <a:p>
            <a:pPr marL="285750" indent="-285750" fontAlgn="base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altLang="pt-BR" sz="1800" dirty="0">
                <a:solidFill>
                  <a:schemeClr val="tx1"/>
                </a:solidFill>
              </a:rPr>
              <a:t>Suporte às equipes internas.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5149" y="144501"/>
            <a:ext cx="10055781" cy="928520"/>
          </a:xfrm>
        </p:spPr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Contratação PJ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686446" y="1235695"/>
            <a:ext cx="10864851" cy="4067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600" b="1" dirty="0">
                <a:solidFill>
                  <a:schemeClr val="accent2"/>
                </a:solidFill>
              </a:rPr>
              <a:t>Sua empresa precisa de uma profissional experiente sem necessariamente ampliar a estrutura fixa da equipe</a:t>
            </a:r>
            <a:r>
              <a:rPr lang="pt-BR" altLang="pt-BR" sz="1600" b="1" dirty="0" smtClean="0">
                <a:solidFill>
                  <a:schemeClr val="accent2"/>
                </a:solidFill>
              </a:rPr>
              <a:t>?</a:t>
            </a:r>
            <a:endParaRPr lang="pt-BR" altLang="pt-BR" sz="1600" dirty="0">
              <a:solidFill>
                <a:schemeClr val="accent2"/>
              </a:solidFill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600" dirty="0">
                <a:solidFill>
                  <a:schemeClr val="tx1"/>
                </a:solidFill>
              </a:rPr>
              <a:t>Disponibilizo minha experiência profissional para atuação sob demanda ou por projeto, em regime de contratação PJ</a:t>
            </a:r>
            <a:r>
              <a:rPr lang="pt-BR" altLang="pt-BR" sz="1600" dirty="0" smtClean="0">
                <a:solidFill>
                  <a:schemeClr val="tx1"/>
                </a:solidFill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600" b="1" dirty="0" smtClean="0">
                <a:solidFill>
                  <a:schemeClr val="tx1"/>
                </a:solidFill>
              </a:rPr>
              <a:t>Possibilidades </a:t>
            </a:r>
            <a:r>
              <a:rPr lang="pt-BR" altLang="pt-BR" sz="1600" b="1" dirty="0">
                <a:solidFill>
                  <a:schemeClr val="tx1"/>
                </a:solidFill>
              </a:rPr>
              <a:t>de atuação:</a:t>
            </a:r>
          </a:p>
          <a:p>
            <a:pPr marL="285750" indent="-285750" fontAlgn="base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altLang="pt-BR" sz="1600" dirty="0">
                <a:solidFill>
                  <a:schemeClr val="tx1"/>
                </a:solidFill>
              </a:rPr>
              <a:t>Projetos específicos; </a:t>
            </a:r>
          </a:p>
          <a:p>
            <a:pPr marL="285750" indent="-285750" fontAlgn="base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altLang="pt-BR" sz="1600" dirty="0">
                <a:solidFill>
                  <a:schemeClr val="tx1"/>
                </a:solidFill>
              </a:rPr>
              <a:t>Suporte </a:t>
            </a:r>
            <a:r>
              <a:rPr lang="pt-BR" altLang="pt-BR" sz="1600" dirty="0">
                <a:solidFill>
                  <a:schemeClr val="tx1"/>
                </a:solidFill>
              </a:rPr>
              <a:t>recorrente às operações; </a:t>
            </a:r>
          </a:p>
          <a:p>
            <a:pPr marL="285750" indent="-285750" fontAlgn="base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altLang="pt-BR" sz="1600" dirty="0">
                <a:solidFill>
                  <a:schemeClr val="tx1"/>
                </a:solidFill>
              </a:rPr>
              <a:t>Cobertura de demandas e aumento temporário de volume; </a:t>
            </a:r>
          </a:p>
          <a:p>
            <a:pPr marL="285750" indent="-285750" fontAlgn="base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altLang="pt-BR" sz="1600" dirty="0">
                <a:solidFill>
                  <a:schemeClr val="tx1"/>
                </a:solidFill>
              </a:rPr>
              <a:t>Estruturação e organização de processos; </a:t>
            </a:r>
          </a:p>
          <a:p>
            <a:pPr marL="285750" indent="-285750" fontAlgn="base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altLang="pt-BR" sz="1600" dirty="0">
                <a:solidFill>
                  <a:schemeClr val="tx1"/>
                </a:solidFill>
              </a:rPr>
              <a:t>Apoio administrativo, financeiro e operacional.</a:t>
            </a:r>
          </a:p>
          <a:p>
            <a:pPr marL="0" marR="0" lvl="0" indent="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altLang="pt-BR" sz="1600" b="1" dirty="0" smtClean="0">
                <a:solidFill>
                  <a:schemeClr val="tx1"/>
                </a:solidFill>
              </a:rPr>
              <a:t>Modelo flexível de contratação, podendo ser estruturado conforme escopo, volume de atividades e necessidade da empresa.</a:t>
            </a:r>
            <a:endParaRPr lang="pt-BR" altLang="pt-BR" sz="1600" b="1" dirty="0">
              <a:solidFill>
                <a:schemeClr val="tx1"/>
              </a:solidFill>
            </a:endParaRPr>
          </a:p>
        </p:txBody>
      </p:sp>
      <p:sp>
        <p:nvSpPr>
          <p:cNvPr id="5" name="Onda 4"/>
          <p:cNvSpPr/>
          <p:nvPr/>
        </p:nvSpPr>
        <p:spPr>
          <a:xfrm>
            <a:off x="-53290" y="5434812"/>
            <a:ext cx="12369698" cy="1651518"/>
          </a:xfrm>
          <a:prstGeom prst="wav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755782" y="5794310"/>
            <a:ext cx="71192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altLang="pt-BR" sz="1600" dirty="0">
                <a:solidFill>
                  <a:schemeClr val="tx2"/>
                </a:solidFill>
              </a:rPr>
              <a:t>Você contrata experiência e capacidade operacional sem necessariamente assumir o custo e a estrutura de uma contratação tradicional.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941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Vamos conversar?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22709" y="2052735"/>
            <a:ext cx="3909527" cy="2901819"/>
          </a:xfrm>
        </p:spPr>
        <p:txBody>
          <a:bodyPr anchor="ctr">
            <a:noAutofit/>
          </a:bodyPr>
          <a:lstStyle/>
          <a:p>
            <a:pPr marL="0" indent="0" algn="ctr" fontAlgn="base">
              <a:lnSpc>
                <a:spcPct val="130000"/>
              </a:lnSpc>
              <a:buNone/>
            </a:pPr>
            <a:endParaRPr lang="pt-BR" sz="2000" dirty="0" smtClean="0">
              <a:solidFill>
                <a:schemeClr val="tx1"/>
              </a:solidFill>
            </a:endParaRPr>
          </a:p>
          <a:p>
            <a:pPr marL="0" indent="0" fontAlgn="base">
              <a:lnSpc>
                <a:spcPct val="130000"/>
              </a:lnSpc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marL="0" indent="0" fontAlgn="base">
              <a:lnSpc>
                <a:spcPct val="130000"/>
              </a:lnSpc>
              <a:buNone/>
            </a:pPr>
            <a:r>
              <a:rPr lang="pt-BR" sz="2000" b="1" dirty="0" smtClean="0">
                <a:solidFill>
                  <a:schemeClr val="tx1"/>
                </a:solidFill>
              </a:rPr>
              <a:t>LETÍCIA </a:t>
            </a:r>
            <a:r>
              <a:rPr lang="pt-BR" sz="2000" b="1" dirty="0">
                <a:solidFill>
                  <a:schemeClr val="tx1"/>
                </a:solidFill>
              </a:rPr>
              <a:t>HYPOLITO SOARES</a:t>
            </a:r>
            <a:r>
              <a:rPr lang="pt-BR" sz="2000" dirty="0">
                <a:solidFill>
                  <a:schemeClr val="tx1"/>
                </a:solidFill>
              </a:rPr>
              <a:t/>
            </a:r>
            <a:br>
              <a:rPr lang="pt-BR" sz="2000" dirty="0">
                <a:solidFill>
                  <a:schemeClr val="tx1"/>
                </a:solidFill>
              </a:rPr>
            </a:br>
            <a:r>
              <a:rPr lang="pt-BR" sz="2000" dirty="0">
                <a:solidFill>
                  <a:schemeClr val="accent2"/>
                </a:solidFill>
              </a:rPr>
              <a:t>Consultoria e Serviços Especializados</a:t>
            </a:r>
            <a:br>
              <a:rPr lang="pt-BR" sz="2000" dirty="0">
                <a:solidFill>
                  <a:schemeClr val="accent2"/>
                </a:solidFill>
              </a:rPr>
            </a:br>
            <a:r>
              <a:rPr lang="pt-BR" sz="2000" dirty="0">
                <a:solidFill>
                  <a:schemeClr val="tx1"/>
                </a:solidFill>
              </a:rPr>
              <a:t>📧 </a:t>
            </a:r>
            <a:r>
              <a:rPr lang="pt-BR" sz="2000" dirty="0" smtClean="0">
                <a:solidFill>
                  <a:schemeClr val="tx1"/>
                </a:solidFill>
              </a:rPr>
              <a:t>hypolitoleticia@hotmail.com</a:t>
            </a:r>
          </a:p>
          <a:p>
            <a:pPr marL="0" indent="0" fontAlgn="base">
              <a:lnSpc>
                <a:spcPct val="130000"/>
              </a:lnSpc>
              <a:buNone/>
            </a:pPr>
            <a:r>
              <a:rPr lang="pt-BR" sz="2000" b="1" dirty="0" smtClean="0">
                <a:solidFill>
                  <a:schemeClr val="tx1"/>
                </a:solidFill>
              </a:rPr>
              <a:t>📱 </a:t>
            </a:r>
            <a:r>
              <a:rPr lang="pt-BR" sz="2000" b="1" dirty="0">
                <a:solidFill>
                  <a:schemeClr val="tx1"/>
                </a:solidFill>
              </a:rPr>
              <a:t>(11) 97525-0598</a:t>
            </a:r>
          </a:p>
          <a:p>
            <a:endParaRPr lang="pt-BR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iva">
  <a:themeElements>
    <a:clrScheme name="Personalizada 3">
      <a:dk1>
        <a:srgbClr val="0B2958"/>
      </a:dk1>
      <a:lt1>
        <a:sysClr val="window" lastClr="FFFFFF"/>
      </a:lt1>
      <a:dk2>
        <a:srgbClr val="FFFFFF"/>
      </a:dk2>
      <a:lt2>
        <a:srgbClr val="002060"/>
      </a:lt2>
      <a:accent1>
        <a:srgbClr val="0B2958"/>
      </a:accent1>
      <a:accent2>
        <a:srgbClr val="B88E45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0B2958"/>
      </a:hlink>
      <a:folHlink>
        <a:srgbClr val="8C8C8C"/>
      </a:folHlink>
    </a:clrScheme>
    <a:fontScheme name="Retrospec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Words>328</Words>
  <Application>Microsoft Office PowerPoint</Application>
  <PresentationFormat>Personalizar</PresentationFormat>
  <Paragraphs>46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Retrospectiva</vt:lpstr>
      <vt:lpstr>LETÍCIA HYPOLITO SOARES</vt:lpstr>
      <vt:lpstr>Soluções</vt:lpstr>
      <vt:lpstr>Contratação PJ</vt:lpstr>
      <vt:lpstr>Vamos conversar?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Leticia Hypolito</dc:creator>
  <cp:keywords/>
  <dc:description>generated using python-pptx</dc:description>
  <cp:lastModifiedBy>Leticia Hypolito | Market Cash</cp:lastModifiedBy>
  <cp:revision>31</cp:revision>
  <dcterms:created xsi:type="dcterms:W3CDTF">2013-01-27T09:14:16Z</dcterms:created>
  <dcterms:modified xsi:type="dcterms:W3CDTF">2026-08-26T15:12:32Z</dcterms:modified>
  <cp:category/>
</cp:coreProperties>
</file>